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Albert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buNone/>
            </a:pPr>
            <a:r>
              <a:rPr lang="en-US" sz="1800"/>
              <a:t>Jonathan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Russell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Russell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Thy </a:t>
            </a:r>
          </a:p>
          <a:p>
            <a:pPr>
              <a:buNone/>
            </a:pPr>
            <a:r>
              <a:rPr lang="en-US"/>
              <a:t>insights: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8" name="Shape 5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9" name="Shape 59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67" name="Shape 67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71" name="Shape 7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4" name="Shape 74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96" name="Shape 96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Quest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Quest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Questria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bg>
      <p:bgPr>
        <a:solidFill>
          <a:schemeClr val="lt1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34290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4800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6629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888888"/>
              </a:buClr>
              <a:buFont typeface="Questrial"/>
              <a:buNone/>
              <a:defRPr/>
            </a:lvl1pPr>
            <a:lvl2pPr marL="457200" indent="0" rtl="0">
              <a:buClr>
                <a:srgbClr val="888888"/>
              </a:buClr>
              <a:buFont typeface="Questrial"/>
              <a:buNone/>
              <a:defRPr/>
            </a:lvl2pPr>
            <a:lvl3pPr marL="914400" indent="0" rtl="0">
              <a:buClr>
                <a:srgbClr val="888888"/>
              </a:buClr>
              <a:buFont typeface="Questrial"/>
              <a:buNone/>
              <a:defRPr/>
            </a:lvl3pPr>
            <a:lvl4pPr marL="1371600" indent="0" rtl="0">
              <a:buClr>
                <a:srgbClr val="888888"/>
              </a:buClr>
              <a:buFont typeface="Questrial"/>
              <a:buNone/>
              <a:defRPr/>
            </a:lvl4pPr>
            <a:lvl5pPr marL="1828800" indent="0" rtl="0">
              <a:buClr>
                <a:srgbClr val="888888"/>
              </a:buClr>
              <a:buFont typeface="Questrial"/>
              <a:buNone/>
              <a:defRPr/>
            </a:lvl5pPr>
            <a:lvl6pPr marL="2286000" indent="0" rtl="0">
              <a:buClr>
                <a:srgbClr val="888888"/>
              </a:buClr>
              <a:buFont typeface="Questrial"/>
              <a:buNone/>
              <a:defRPr/>
            </a:lvl6pPr>
            <a:lvl7pPr marL="2743200" indent="0" rtl="0">
              <a:buClr>
                <a:srgbClr val="888888"/>
              </a:buClr>
              <a:buFont typeface="Questrial"/>
              <a:buNone/>
              <a:defRPr/>
            </a:lvl7pPr>
            <a:lvl8pPr marL="3200400" indent="0" rtl="0">
              <a:buClr>
                <a:srgbClr val="888888"/>
              </a:buClr>
              <a:buFont typeface="Questrial"/>
              <a:buNone/>
              <a:defRPr/>
            </a:lvl8pPr>
            <a:lvl9pPr marL="3657600" indent="0" rtl="0"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buFont typeface="Questrial"/>
              <a:buNone/>
              <a:defRPr/>
            </a:lvl2pPr>
            <a:lvl3pPr marL="914400" indent="0" rtl="0">
              <a:buFont typeface="Questrial"/>
              <a:buNone/>
              <a:defRPr/>
            </a:lvl3pPr>
            <a:lvl4pPr marL="1371600" indent="0" rtl="0">
              <a:buFont typeface="Questrial"/>
              <a:buNone/>
              <a:defRPr/>
            </a:lvl4pPr>
            <a:lvl5pPr marL="1828800" indent="0" rtl="0">
              <a:buFont typeface="Questrial"/>
              <a:buNone/>
              <a:defRPr/>
            </a:lvl5pPr>
            <a:lvl6pPr marL="2286000" indent="0" rtl="0">
              <a:buFont typeface="Questrial"/>
              <a:buNone/>
              <a:defRPr/>
            </a:lvl6pPr>
            <a:lvl7pPr marL="2743200" indent="0" rtl="0">
              <a:buFont typeface="Questrial"/>
              <a:buNone/>
              <a:defRPr/>
            </a:lvl7pPr>
            <a:lvl8pPr marL="3200400" indent="0" rtl="0">
              <a:buFont typeface="Questrial"/>
              <a:buNone/>
              <a:defRPr/>
            </a:lvl8pPr>
            <a:lvl9pPr marL="3657600" indent="0" rtl="0"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buFont typeface="Questrial"/>
              <a:buNone/>
              <a:defRPr/>
            </a:lvl2pPr>
            <a:lvl3pPr marL="914400" indent="0" rtl="0">
              <a:buFont typeface="Questrial"/>
              <a:buNone/>
              <a:defRPr/>
            </a:lvl3pPr>
            <a:lvl4pPr marL="1371600" indent="0" rtl="0">
              <a:buFont typeface="Questrial"/>
              <a:buNone/>
              <a:defRPr/>
            </a:lvl4pPr>
            <a:lvl5pPr marL="1828800" indent="0" rtl="0">
              <a:buFont typeface="Questrial"/>
              <a:buNone/>
              <a:defRPr/>
            </a:lvl5pPr>
            <a:lvl6pPr marL="2286000" indent="0" rtl="0">
              <a:buFont typeface="Questrial"/>
              <a:buNone/>
              <a:defRPr/>
            </a:lvl6pPr>
            <a:lvl7pPr marL="2743200" indent="0" rtl="0">
              <a:buFont typeface="Questrial"/>
              <a:buNone/>
              <a:defRPr/>
            </a:lvl7pPr>
            <a:lvl8pPr marL="3200400" indent="0" rtl="0">
              <a:buFont typeface="Questrial"/>
              <a:buNone/>
              <a:defRPr/>
            </a:lvl8pPr>
            <a:lvl9pPr marL="3657600" indent="0" rtl="0"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Shape 14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4" name="Shape 1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5" name="Shape 14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53" name="Shape 15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4" name="Shape 15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57" name="Shape 15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60" name="Shape 16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82" name="Shape 18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buFont typeface="Questrial"/>
              <a:buNone/>
              <a:defRPr/>
            </a:lvl2pPr>
            <a:lvl3pPr marL="914400" indent="0" rtl="0">
              <a:buFont typeface="Questrial"/>
              <a:buNone/>
              <a:defRPr/>
            </a:lvl3pPr>
            <a:lvl4pPr marL="1371600" indent="0" rtl="0">
              <a:buFont typeface="Questrial"/>
              <a:buNone/>
              <a:defRPr/>
            </a:lvl4pPr>
            <a:lvl5pPr marL="1828800" indent="0" rtl="0">
              <a:buFont typeface="Questrial"/>
              <a:buNone/>
              <a:defRPr/>
            </a:lvl5pPr>
            <a:lvl6pPr marL="2286000" indent="0" rtl="0">
              <a:buFont typeface="Questrial"/>
              <a:buNone/>
              <a:defRPr/>
            </a:lvl6pPr>
            <a:lvl7pPr marL="2743200" indent="0" rtl="0">
              <a:buFont typeface="Questrial"/>
              <a:buNone/>
              <a:defRPr/>
            </a:lvl7pPr>
            <a:lvl8pPr marL="3200400" indent="0" rtl="0">
              <a:buFont typeface="Questrial"/>
              <a:buNone/>
              <a:defRPr/>
            </a:lvl8pPr>
            <a:lvl9pPr marL="3657600" indent="0" rtl="0">
              <a:buFont typeface="Quest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Shape 19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4" name="Shape 19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5" name="Shape 19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03" name="Shape 20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4" name="Shape 20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5" name="Shape 20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6" name="Shape 20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207" name="Shape 20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10" name="Shape 21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2" name="Shape 23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buFont typeface="Questrial"/>
              <a:buNone/>
              <a:defRPr/>
            </a:lvl2pPr>
            <a:lvl3pPr marL="914400" indent="0" rtl="0">
              <a:buFont typeface="Questrial"/>
              <a:buNone/>
              <a:defRPr/>
            </a:lvl3pPr>
            <a:lvl4pPr marL="1371600" indent="0" rtl="0">
              <a:buFont typeface="Questrial"/>
              <a:buNone/>
              <a:defRPr/>
            </a:lvl4pPr>
            <a:lvl5pPr marL="1828800" indent="0" rtl="0">
              <a:buFont typeface="Questrial"/>
              <a:buNone/>
              <a:defRPr/>
            </a:lvl5pPr>
            <a:lvl6pPr marL="2286000" indent="0" rtl="0">
              <a:buFont typeface="Questrial"/>
              <a:buNone/>
              <a:defRPr/>
            </a:lvl6pPr>
            <a:lvl7pPr marL="2743200" indent="0" rtl="0">
              <a:buFont typeface="Questrial"/>
              <a:buNone/>
              <a:defRPr/>
            </a:lvl7pPr>
            <a:lvl8pPr marL="3200400" indent="0" rtl="0">
              <a:buFont typeface="Questrial"/>
              <a:buNone/>
              <a:defRPr/>
            </a:lvl8pPr>
            <a:lvl9pPr marL="3657600" indent="0" rtl="0"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10" name="Shape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1" name="Shape 1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9" name="Shape 1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" name="Shape 2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1" name="Shape 2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23" name="Shape 2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6" name="Shape 2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marR="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marR="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marR="0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marR="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marR="0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marR="0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marR="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marR="0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Shape 2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905675" y="2767550"/>
            <a:ext cx="4243975" cy="3383374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1286700" y="1001148"/>
            <a:ext cx="6637500" cy="1766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3600" b="1"/>
              <a:t>Between The Lines: </a:t>
            </a:r>
            <a:r>
              <a:rPr lang="en-US" sz="2400" b="1"/>
              <a:t>Small ways Minority Culture Can be Integrated into CA High School Curriculum  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1258650" y="4267200"/>
            <a:ext cx="6693599" cy="176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b="1">
                <a:solidFill>
                  <a:schemeClr val="dk1"/>
                </a:solidFill>
              </a:rPr>
              <a:t>CLP 2014</a:t>
            </a:r>
          </a:p>
          <a:p>
            <a:pPr lvl="0" rtl="0">
              <a:buNone/>
            </a:pPr>
            <a:r>
              <a:rPr lang="en-US">
                <a:solidFill>
                  <a:schemeClr val="dk1"/>
                </a:solidFill>
              </a:rPr>
              <a:t>Jonathan Ho</a:t>
            </a:r>
          </a:p>
          <a:p>
            <a:pPr lvl="0" rtl="0">
              <a:buNone/>
            </a:pPr>
            <a:r>
              <a:rPr lang="en-US">
                <a:solidFill>
                  <a:schemeClr val="dk1"/>
                </a:solidFill>
              </a:rPr>
              <a:t>Russell Hong</a:t>
            </a:r>
          </a:p>
          <a:p>
            <a:pPr lvl="0" rtl="0">
              <a:buNone/>
            </a:pPr>
            <a:r>
              <a:rPr lang="en-US">
                <a:solidFill>
                  <a:schemeClr val="dk1"/>
                </a:solidFill>
              </a:rPr>
              <a:t>Albert Lutz-Paap</a:t>
            </a:r>
          </a:p>
          <a:p>
            <a:pPr lvl="0" rtl="0">
              <a:buNone/>
            </a:pPr>
            <a:r>
              <a:rPr lang="en-US">
                <a:solidFill>
                  <a:schemeClr val="dk1"/>
                </a:solidFill>
              </a:rPr>
              <a:t>Linh Ton</a:t>
            </a:r>
          </a:p>
          <a:p>
            <a:pPr>
              <a:buNone/>
            </a:pPr>
            <a:r>
              <a:rPr lang="en-US">
                <a:solidFill>
                  <a:schemeClr val="dk1"/>
                </a:solidFill>
              </a:rPr>
              <a:t>Thy Truong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059590" y="85621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48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Birth of Ethnic Studies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999" cy="349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9324" lvl="0" indent="0" rtl="0">
              <a:buNone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-Third World Liberation Front (twLF)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SFSU, UCB 1969 </a:t>
            </a:r>
          </a:p>
          <a:p>
            <a:pPr marL="0" lvl="0" indent="0" rtl="0">
              <a:buNone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-Minority student group history undervalued &amp; ignored. </a:t>
            </a:r>
          </a:p>
          <a:p>
            <a:endParaRPr/>
          </a:p>
        </p:txBody>
      </p:sp>
      <p:pic>
        <p:nvPicPr>
          <p:cNvPr id="270" name="Shape 2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29000" y="2170682"/>
            <a:ext cx="3587424" cy="323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0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Resistance	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
Balancing Priorities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Culturally Competent Teachers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Inclusion (Include All Cultures)</a:t>
            </a:r>
          </a:p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ftr" idx="11"/>
          </p:nvPr>
        </p:nvSpPr>
        <p:spPr>
          <a:xfrm>
            <a:off x="533400" y="5867400"/>
            <a:ext cx="81533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*Banks, J. (1993). Approaches to multicultural curriculum reform. In J. Banks and C. Banks (Eds.), </a:t>
            </a:r>
            <a:r>
              <a:rPr lang="en-US" sz="1200" b="0" i="0" u="sng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Multicultural education: Issues and perspectives</a:t>
            </a:r>
            <a:r>
              <a:rPr lang="en-US" sz="12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. Boston: Allyn &amp; Bacon. </a:t>
            </a:r>
          </a:p>
        </p:txBody>
      </p:sp>
      <p:grpSp>
        <p:nvGrpSpPr>
          <p:cNvPr id="278" name="Shape 278"/>
          <p:cNvGrpSpPr/>
          <p:nvPr/>
        </p:nvGrpSpPr>
        <p:grpSpPr>
          <a:xfrm>
            <a:off x="1526827" y="1931391"/>
            <a:ext cx="6090405" cy="658500"/>
            <a:chOff x="2827" y="1702791"/>
            <a:chExt cx="6090405" cy="658500"/>
          </a:xfrm>
        </p:grpSpPr>
        <p:sp>
          <p:nvSpPr>
            <p:cNvPr id="279" name="Shape 279"/>
            <p:cNvSpPr/>
            <p:nvPr/>
          </p:nvSpPr>
          <p:spPr>
            <a:xfrm>
              <a:off x="2827" y="1702791"/>
              <a:ext cx="1646099" cy="658500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Mainstream Curriculum</a:t>
              </a:r>
            </a:p>
          </p:txBody>
        </p:sp>
        <p:sp>
          <p:nvSpPr>
            <p:cNvPr id="280" name="Shape 280"/>
            <p:cNvSpPr/>
            <p:nvPr/>
          </p:nvSpPr>
          <p:spPr>
            <a:xfrm>
              <a:off x="1484262" y="1702791"/>
              <a:ext cx="1646099" cy="658500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Heroes and Holidays</a:t>
              </a:r>
            </a:p>
          </p:txBody>
        </p:sp>
        <p:sp>
          <p:nvSpPr>
            <p:cNvPr id="281" name="Shape 281"/>
            <p:cNvSpPr/>
            <p:nvPr/>
          </p:nvSpPr>
          <p:spPr>
            <a:xfrm>
              <a:off x="2965698" y="1702791"/>
              <a:ext cx="1646099" cy="658500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Integration</a:t>
              </a:r>
            </a:p>
          </p:txBody>
        </p:sp>
        <p:sp>
          <p:nvSpPr>
            <p:cNvPr id="282" name="Shape 282"/>
            <p:cNvSpPr/>
            <p:nvPr/>
          </p:nvSpPr>
          <p:spPr>
            <a:xfrm>
              <a:off x="4447132" y="1702791"/>
              <a:ext cx="1646099" cy="658500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STRUCTURAL REFORM</a:t>
              </a:r>
            </a:p>
          </p:txBody>
        </p:sp>
      </p:grpSp>
      <p:grpSp>
        <p:nvGrpSpPr>
          <p:cNvPr id="283" name="Shape 283"/>
          <p:cNvGrpSpPr/>
          <p:nvPr/>
        </p:nvGrpSpPr>
        <p:grpSpPr>
          <a:xfrm>
            <a:off x="4724400" y="3581401"/>
            <a:ext cx="3581399" cy="2238300"/>
            <a:chOff x="0" y="76201"/>
            <a:chExt cx="3581399" cy="2238300"/>
          </a:xfrm>
        </p:grpSpPr>
        <p:sp>
          <p:nvSpPr>
            <p:cNvPr id="284" name="Shape 284"/>
            <p:cNvSpPr/>
            <p:nvPr/>
          </p:nvSpPr>
          <p:spPr>
            <a:xfrm>
              <a:off x="0" y="76201"/>
              <a:ext cx="3581399" cy="2238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1250" y="15000"/>
                  </a:quadBezTo>
                  <a:lnTo>
                    <a:pt x="100194" y="0"/>
                  </a:lnTo>
                  <a:lnTo>
                    <a:pt x="120000" y="24000"/>
                  </a:lnTo>
                  <a:lnTo>
                    <a:pt x="104419" y="60000"/>
                  </a:lnTo>
                  <a:lnTo>
                    <a:pt x="10336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E9F3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832675" y="1294525"/>
              <a:ext cx="125399" cy="125399"/>
            </a:xfrm>
            <a:prstGeom prst="ellipse">
              <a:avLst/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895350" y="1357200"/>
              <a:ext cx="1164000" cy="955799"/>
            </a:xfrm>
            <a:prstGeom prst="rect">
              <a:avLst/>
            </a:prstGeom>
            <a:noFill/>
            <a:ln>
              <a:noFill/>
            </a:ln>
          </p:spPr>
          <p:txBody>
            <a:bodyPr lIns="664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Acknowledge Difference</a:t>
              </a:r>
            </a:p>
          </p:txBody>
        </p:sp>
        <p:sp>
          <p:nvSpPr>
            <p:cNvPr id="287" name="Shape 287"/>
            <p:cNvSpPr/>
            <p:nvPr/>
          </p:nvSpPr>
          <p:spPr>
            <a:xfrm>
              <a:off x="1987676" y="723741"/>
              <a:ext cx="214799" cy="214799"/>
            </a:xfrm>
            <a:prstGeom prst="ellipse">
              <a:avLst/>
            </a:prstGeom>
            <a:solidFill>
              <a:schemeClr val="accent1"/>
            </a:solidFill>
            <a:ln w="15875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095118" y="831183"/>
              <a:ext cx="1164000" cy="1481700"/>
            </a:xfrm>
            <a:prstGeom prst="rect">
              <a:avLst/>
            </a:prstGeom>
            <a:noFill/>
            <a:ln>
              <a:noFill/>
            </a:ln>
          </p:spPr>
          <p:txBody>
            <a:bodyPr lIns="11385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SzPct val="25000"/>
                <a:buNone/>
              </a:pPr>
              <a:r>
                <a:rPr lang="en-US" sz="1200" b="0" i="0" u="none" strike="noStrike" cap="none" baseline="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Cultivate Difference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059590" y="72106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48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Common Core ?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664401" y="1944406"/>
            <a:ext cx="3419999" cy="349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</a:p>
          <a:p>
            <a:pPr lvl="0" indent="0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- International standards.</a:t>
            </a:r>
          </a:p>
          <a:p>
            <a:endParaRPr/>
          </a:p>
          <a:p>
            <a:pPr lvl="0" indent="0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- Critical thinking skills.</a:t>
            </a:r>
          </a:p>
          <a:p>
            <a:endParaRPr/>
          </a:p>
          <a:p>
            <a:pPr lvl="0" indent="0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</a:p>
          <a:p>
            <a:pPr lvl="0" indent="0" rtl="0">
              <a:lnSpc>
                <a:spcPct val="90000"/>
              </a:lnSpc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Difficult transition.</a:t>
            </a:r>
          </a:p>
          <a:p>
            <a:endParaRPr/>
          </a:p>
          <a:p>
            <a:pPr lvl="0" indent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-  Vague standards.</a:t>
            </a:r>
          </a:p>
        </p:txBody>
      </p:sp>
      <p:pic>
        <p:nvPicPr>
          <p:cNvPr id="296" name="Shape 2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4400" y="1864075"/>
            <a:ext cx="4156057" cy="38038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4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the experts say </a:t>
            </a:r>
            <a:br>
              <a:rPr lang="en-US" sz="4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(Action Plan</a:t>
            </a:r>
            <a:r>
              <a:rPr lang="en-US" sz="44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648300" y="2170674"/>
            <a:ext cx="3419999" cy="40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within Common Core; lots of room for Inclusive Curriculum.</a:t>
            </a:r>
          </a:p>
          <a:p>
            <a:endParaRPr/>
          </a:p>
          <a:p>
            <a:pPr marL="342900" lvl="0" indent="-342900">
              <a:spcBef>
                <a:spcPts val="56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Supplemental multicultural reading list.</a:t>
            </a:r>
          </a:p>
        </p:txBody>
      </p:sp>
      <p:pic>
        <p:nvPicPr>
          <p:cNvPr id="303" name="Shape 30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43500" y="2229325"/>
            <a:ext cx="2848545" cy="3661100"/>
          </a:xfrm>
          <a:prstGeom prst="rect">
            <a:avLst/>
          </a:prstGeom>
        </p:spPr>
      </p:pic>
      <p:sp>
        <p:nvSpPr>
          <p:cNvPr id="304" name="Shape 304"/>
          <p:cNvSpPr txBox="1"/>
          <p:nvPr/>
        </p:nvSpPr>
        <p:spPr>
          <a:xfrm>
            <a:off x="1051850" y="5904325"/>
            <a:ext cx="2848500" cy="43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000">
                <a:solidFill>
                  <a:srgbClr val="222222"/>
                </a:solidFill>
              </a:rPr>
              <a:t>Gary Mukai, Director of the Stanford Program for International and Cross-Cultural Education (SPICE)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1059590" y="843138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sz="48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Opportunity 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43950" y="1986150"/>
            <a:ext cx="3540599" cy="428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-East Side reamping curriculum</a:t>
            </a:r>
          </a:p>
          <a:p>
            <a:pPr marL="0" lvl="0" indent="0" rtl="0"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Opportunity in Elective Classes. </a:t>
            </a:r>
          </a:p>
          <a:p>
            <a:pPr marL="0" lvl="0" indent="457200" rtl="0"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(Hispanic-46%, </a:t>
            </a:r>
          </a:p>
          <a:p>
            <a:pPr marL="0" lvl="0" indent="457200" rtl="0"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Asian- 32%).</a:t>
            </a:r>
          </a:p>
          <a:p>
            <a:endParaRPr/>
          </a:p>
          <a:p>
            <a:pPr marL="0" lvl="0" indent="0" rtl="0">
              <a:lnSpc>
                <a:spcPct val="115909"/>
              </a:lnSpc>
              <a:spcBef>
                <a:spcPts val="0"/>
              </a:spcBef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-Awareness: Film “Precious Knowledge” </a:t>
            </a:r>
          </a:p>
          <a:p>
            <a:pPr marL="0" lvl="0" indent="0" rtl="0">
              <a:lnSpc>
                <a:spcPct val="115909"/>
              </a:lnSpc>
              <a:spcBef>
                <a:spcPts val="0"/>
              </a:spcBef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-HB 2281- Banned Ethnic Studies</a:t>
            </a:r>
          </a:p>
          <a:p>
            <a:pPr lvl="0" rtl="0"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endParaRPr/>
          </a:p>
        </p:txBody>
      </p:sp>
      <p:pic>
        <p:nvPicPr>
          <p:cNvPr id="311" name="Shape 3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22000" y="2166937"/>
            <a:ext cx="2907550" cy="3276124"/>
          </a:xfrm>
          <a:prstGeom prst="rect">
            <a:avLst/>
          </a:prstGeom>
        </p:spPr>
      </p:pic>
      <p:sp>
        <p:nvSpPr>
          <p:cNvPr id="312" name="Shape 312"/>
          <p:cNvSpPr txBox="1"/>
          <p:nvPr/>
        </p:nvSpPr>
        <p:spPr>
          <a:xfrm>
            <a:off x="1121975" y="5516200"/>
            <a:ext cx="2907600" cy="75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Lan Nguyen: Board of Trustees member, East Side Union High School District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48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Hope for Ethnic Studies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9324" lvl="0" indent="0" rtl="0">
              <a:buNone/>
            </a:pPr>
            <a:r>
              <a:rPr lang="en-US" sz="2400"/>
              <a:t>-California Assembly Bill 1750: “Bill to Promote Ethnic Studies in Public Schools”</a:t>
            </a:r>
          </a:p>
          <a:p>
            <a:endParaRPr/>
          </a:p>
          <a:p>
            <a:pPr marL="179324" lvl="0" indent="0" rtl="0">
              <a:buNone/>
            </a:pPr>
            <a:r>
              <a:rPr lang="en-US" sz="2400"/>
              <a:t>-Would not immediately mandate a standardized Ethnic Studies curricula</a:t>
            </a:r>
          </a:p>
          <a:p>
            <a:endParaRPr/>
          </a:p>
          <a:p>
            <a:pPr marL="179324" lvl="0" indent="0" rtl="0">
              <a:buNone/>
            </a:pPr>
            <a:r>
              <a:rPr lang="en-US" sz="2400"/>
              <a:t>-Invest $125,000 in bringing together experts  to develop inclusive curricula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914400" indent="0">
              <a:buNone/>
            </a:pPr>
            <a:r>
              <a:rPr lang="en-US" sz="480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 Francisco Unified School District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299" cy="35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>
                <a:solidFill>
                  <a:schemeClr val="dk1"/>
                </a:solidFill>
              </a:rPr>
              <a:t>-Who they are</a:t>
            </a:r>
          </a:p>
          <a:p>
            <a:endParaRPr/>
          </a:p>
          <a:p>
            <a:pPr lvl="0" rtl="0">
              <a:buNone/>
            </a:pPr>
            <a:r>
              <a:rPr lang="en-US" sz="2400">
                <a:solidFill>
                  <a:schemeClr val="dk1"/>
                </a:solidFill>
              </a:rPr>
              <a:t>-Adopting a resolution to support Ethnic Studies in their schools</a:t>
            </a:r>
          </a:p>
          <a:p>
            <a:endParaRPr/>
          </a:p>
          <a:p>
            <a:pPr lvl="0" rtl="0">
              <a:buNone/>
            </a:pPr>
            <a:r>
              <a:rPr lang="en-US" sz="2400">
                <a:solidFill>
                  <a:schemeClr val="dk1"/>
                </a:solidFill>
              </a:rPr>
              <a:t>-Implementing Ethnic Studies across CA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Macintosh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Between The Lines: Small ways Minority Culture Can be Integrated into CA High School Curriculum  </vt:lpstr>
      <vt:lpstr>The Birth of Ethnic Studies</vt:lpstr>
      <vt:lpstr>Resistance </vt:lpstr>
      <vt:lpstr>What’s Common Core ?</vt:lpstr>
      <vt:lpstr>What the experts say  (Action Plan)</vt:lpstr>
      <vt:lpstr>Opportunity </vt:lpstr>
      <vt:lpstr>Hope for Ethnic Studies</vt:lpstr>
      <vt:lpstr>San Francisco Unified School District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The Lines: Small ways Minority Culture Can be Integrated into CA High School Curriculum  </dc:title>
  <cp:lastModifiedBy>Faculty</cp:lastModifiedBy>
  <cp:revision>1</cp:revision>
  <dcterms:created xsi:type="dcterms:W3CDTF">2014-03-14T01:49:07Z</dcterms:created>
  <dcterms:modified xsi:type="dcterms:W3CDTF">2014-03-14T01:49:24Z</dcterms:modified>
</cp:coreProperties>
</file>